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71" r:id="rId5"/>
    <p:sldId id="272" r:id="rId6"/>
    <p:sldId id="273" r:id="rId7"/>
    <p:sldId id="260" r:id="rId8"/>
    <p:sldId id="274"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762E0-8165-41B3-BB4A-20DFD8CCE6F0}"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0AF49-A0A9-4D7B-9C46-D433F89A712F}" type="slidenum">
              <a:rPr lang="en-US" smtClean="0"/>
              <a:t>‹#›</a:t>
            </a:fld>
            <a:endParaRPr lang="en-US"/>
          </a:p>
        </p:txBody>
      </p:sp>
    </p:spTree>
    <p:extLst>
      <p:ext uri="{BB962C8B-B14F-4D97-AF65-F5344CB8AC3E}">
        <p14:creationId xmlns:p14="http://schemas.microsoft.com/office/powerpoint/2010/main" val="326914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EA03-DFDB-4834-B3F0-39B7E412C3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402F1-650E-4D18-A5BD-F705641BE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D06FA8-1BCD-443A-92EF-5AEA204E2ECA}"/>
              </a:ext>
            </a:extLst>
          </p:cNvPr>
          <p:cNvSpPr>
            <a:spLocks noGrp="1"/>
          </p:cNvSpPr>
          <p:nvPr>
            <p:ph type="dt" sz="half" idx="10"/>
          </p:nvPr>
        </p:nvSpPr>
        <p:spPr/>
        <p:txBody>
          <a:bodyPr/>
          <a:lstStyle/>
          <a:p>
            <a:fld id="{B1888D0C-B019-482C-BCC4-61B15B26EE3D}" type="datetimeFigureOut">
              <a:rPr lang="en-US" smtClean="0"/>
              <a:t>7/11/2024</a:t>
            </a:fld>
            <a:endParaRPr lang="en-US"/>
          </a:p>
        </p:txBody>
      </p:sp>
      <p:sp>
        <p:nvSpPr>
          <p:cNvPr id="5" name="Footer Placeholder 4">
            <a:extLst>
              <a:ext uri="{FF2B5EF4-FFF2-40B4-BE49-F238E27FC236}">
                <a16:creationId xmlns:a16="http://schemas.microsoft.com/office/drawing/2014/main" id="{BCC9BE69-FE44-4A50-B229-3CB2BA538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76F4F-384A-4620-8A3D-C458054BF746}"/>
              </a:ext>
            </a:extLst>
          </p:cNvPr>
          <p:cNvSpPr>
            <a:spLocks noGrp="1"/>
          </p:cNvSpPr>
          <p:nvPr>
            <p:ph type="sldNum" sz="quarter" idx="12"/>
          </p:nvPr>
        </p:nvSpPr>
        <p:spPr/>
        <p:txBody>
          <a:bodyPr/>
          <a:lstStyle/>
          <a:p>
            <a:fld id="{DC3AED7B-1C00-45B0-A946-4E932EBE65D4}" type="slidenum">
              <a:rPr lang="en-US" smtClean="0"/>
              <a:t>‹#›</a:t>
            </a:fld>
            <a:endParaRPr lang="en-US"/>
          </a:p>
        </p:txBody>
      </p:sp>
    </p:spTree>
    <p:extLst>
      <p:ext uri="{BB962C8B-B14F-4D97-AF65-F5344CB8AC3E}">
        <p14:creationId xmlns:p14="http://schemas.microsoft.com/office/powerpoint/2010/main" val="86810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FB3AF-332B-4A73-B47C-E56BC387F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08CE5E-9046-49A1-9621-195280953A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0F9509-81C5-467B-B32D-A763FA3B9B38}"/>
              </a:ext>
            </a:extLst>
          </p:cNvPr>
          <p:cNvSpPr>
            <a:spLocks noGrp="1"/>
          </p:cNvSpPr>
          <p:nvPr>
            <p:ph type="dt" sz="half" idx="10"/>
          </p:nvPr>
        </p:nvSpPr>
        <p:spPr/>
        <p:txBody>
          <a:bodyPr/>
          <a:lstStyle/>
          <a:p>
            <a:fld id="{B1888D0C-B019-482C-BCC4-61B15B26EE3D}" type="datetimeFigureOut">
              <a:rPr lang="en-US" smtClean="0"/>
              <a:t>7/11/2024</a:t>
            </a:fld>
            <a:endParaRPr lang="en-US"/>
          </a:p>
        </p:txBody>
      </p:sp>
      <p:sp>
        <p:nvSpPr>
          <p:cNvPr id="5" name="Footer Placeholder 4">
            <a:extLst>
              <a:ext uri="{FF2B5EF4-FFF2-40B4-BE49-F238E27FC236}">
                <a16:creationId xmlns:a16="http://schemas.microsoft.com/office/drawing/2014/main" id="{DDD60C7E-8954-4C16-8FE6-8F793C2FD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DCF31-A69B-4AED-B37A-702B9F7224EB}"/>
              </a:ext>
            </a:extLst>
          </p:cNvPr>
          <p:cNvSpPr>
            <a:spLocks noGrp="1"/>
          </p:cNvSpPr>
          <p:nvPr>
            <p:ph type="sldNum" sz="quarter" idx="12"/>
          </p:nvPr>
        </p:nvSpPr>
        <p:spPr/>
        <p:txBody>
          <a:bodyPr/>
          <a:lstStyle/>
          <a:p>
            <a:fld id="{DC3AED7B-1C00-45B0-A946-4E932EBE65D4}" type="slidenum">
              <a:rPr lang="en-US" smtClean="0"/>
              <a:t>‹#›</a:t>
            </a:fld>
            <a:endParaRPr lang="en-US"/>
          </a:p>
        </p:txBody>
      </p:sp>
    </p:spTree>
    <p:extLst>
      <p:ext uri="{BB962C8B-B14F-4D97-AF65-F5344CB8AC3E}">
        <p14:creationId xmlns:p14="http://schemas.microsoft.com/office/powerpoint/2010/main" val="312155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7A6BD-57C8-4EB8-B6E0-74A7AE7198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E1595-BCED-4A59-ACF1-24C82CF4BD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F079B-9FFC-48A1-A223-5554A4580002}"/>
              </a:ext>
            </a:extLst>
          </p:cNvPr>
          <p:cNvSpPr>
            <a:spLocks noGrp="1"/>
          </p:cNvSpPr>
          <p:nvPr>
            <p:ph type="dt" sz="half" idx="10"/>
          </p:nvPr>
        </p:nvSpPr>
        <p:spPr/>
        <p:txBody>
          <a:bodyPr/>
          <a:lstStyle/>
          <a:p>
            <a:fld id="{B1888D0C-B019-482C-BCC4-61B15B26EE3D}" type="datetimeFigureOut">
              <a:rPr lang="en-US" smtClean="0"/>
              <a:t>7/11/2024</a:t>
            </a:fld>
            <a:endParaRPr lang="en-US"/>
          </a:p>
        </p:txBody>
      </p:sp>
      <p:sp>
        <p:nvSpPr>
          <p:cNvPr id="5" name="Footer Placeholder 4">
            <a:extLst>
              <a:ext uri="{FF2B5EF4-FFF2-40B4-BE49-F238E27FC236}">
                <a16:creationId xmlns:a16="http://schemas.microsoft.com/office/drawing/2014/main" id="{7DFDC04E-4A41-4209-9F39-2179175F5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F2116-FB81-48F4-8C76-EE51C33B617A}"/>
              </a:ext>
            </a:extLst>
          </p:cNvPr>
          <p:cNvSpPr>
            <a:spLocks noGrp="1"/>
          </p:cNvSpPr>
          <p:nvPr>
            <p:ph type="sldNum" sz="quarter" idx="12"/>
          </p:nvPr>
        </p:nvSpPr>
        <p:spPr/>
        <p:txBody>
          <a:bodyPr/>
          <a:lstStyle/>
          <a:p>
            <a:fld id="{DC3AED7B-1C00-45B0-A946-4E932EBE65D4}" type="slidenum">
              <a:rPr lang="en-US" smtClean="0"/>
              <a:t>‹#›</a:t>
            </a:fld>
            <a:endParaRPr lang="en-US"/>
          </a:p>
        </p:txBody>
      </p:sp>
    </p:spTree>
    <p:extLst>
      <p:ext uri="{BB962C8B-B14F-4D97-AF65-F5344CB8AC3E}">
        <p14:creationId xmlns:p14="http://schemas.microsoft.com/office/powerpoint/2010/main" val="99042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A758-E201-4F2E-A539-769A19AF1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051B1-6EFC-4E7F-B589-1CE3376F5C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B9244-BADF-450D-BA9A-1E630BD787EC}"/>
              </a:ext>
            </a:extLst>
          </p:cNvPr>
          <p:cNvSpPr>
            <a:spLocks noGrp="1"/>
          </p:cNvSpPr>
          <p:nvPr>
            <p:ph type="dt" sz="half" idx="10"/>
          </p:nvPr>
        </p:nvSpPr>
        <p:spPr/>
        <p:txBody>
          <a:bodyPr/>
          <a:lstStyle/>
          <a:p>
            <a:fld id="{B1888D0C-B019-482C-BCC4-61B15B26EE3D}" type="datetimeFigureOut">
              <a:rPr lang="en-US" smtClean="0"/>
              <a:t>7/11/2024</a:t>
            </a:fld>
            <a:endParaRPr lang="en-US"/>
          </a:p>
        </p:txBody>
      </p:sp>
      <p:sp>
        <p:nvSpPr>
          <p:cNvPr id="5" name="Footer Placeholder 4">
            <a:extLst>
              <a:ext uri="{FF2B5EF4-FFF2-40B4-BE49-F238E27FC236}">
                <a16:creationId xmlns:a16="http://schemas.microsoft.com/office/drawing/2014/main" id="{2F736B3A-20EF-4A97-8A1E-7F26EA102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E017F-EAFD-40EE-B90E-E6E9A992F91E}"/>
              </a:ext>
            </a:extLst>
          </p:cNvPr>
          <p:cNvSpPr>
            <a:spLocks noGrp="1"/>
          </p:cNvSpPr>
          <p:nvPr>
            <p:ph type="sldNum" sz="quarter" idx="12"/>
          </p:nvPr>
        </p:nvSpPr>
        <p:spPr/>
        <p:txBody>
          <a:bodyPr/>
          <a:lstStyle/>
          <a:p>
            <a:fld id="{DC3AED7B-1C00-45B0-A946-4E932EBE65D4}" type="slidenum">
              <a:rPr lang="en-US" smtClean="0"/>
              <a:t>‹#›</a:t>
            </a:fld>
            <a:endParaRPr lang="en-US"/>
          </a:p>
        </p:txBody>
      </p:sp>
    </p:spTree>
    <p:extLst>
      <p:ext uri="{BB962C8B-B14F-4D97-AF65-F5344CB8AC3E}">
        <p14:creationId xmlns:p14="http://schemas.microsoft.com/office/powerpoint/2010/main" val="371867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3914-0EF5-4ECB-9F67-6C572FE497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17661-1DE8-489C-AFAE-D2E43E3E3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C1F3CA-E9A8-4B2B-9427-60C93E227640}"/>
              </a:ext>
            </a:extLst>
          </p:cNvPr>
          <p:cNvSpPr>
            <a:spLocks noGrp="1"/>
          </p:cNvSpPr>
          <p:nvPr>
            <p:ph type="dt" sz="half" idx="10"/>
          </p:nvPr>
        </p:nvSpPr>
        <p:spPr/>
        <p:txBody>
          <a:bodyPr/>
          <a:lstStyle/>
          <a:p>
            <a:fld id="{B1888D0C-B019-482C-BCC4-61B15B26EE3D}" type="datetimeFigureOut">
              <a:rPr lang="en-US" smtClean="0"/>
              <a:t>7/11/2024</a:t>
            </a:fld>
            <a:endParaRPr lang="en-US"/>
          </a:p>
        </p:txBody>
      </p:sp>
      <p:sp>
        <p:nvSpPr>
          <p:cNvPr id="5" name="Footer Placeholder 4">
            <a:extLst>
              <a:ext uri="{FF2B5EF4-FFF2-40B4-BE49-F238E27FC236}">
                <a16:creationId xmlns:a16="http://schemas.microsoft.com/office/drawing/2014/main" id="{7EF73995-8231-442C-8DE5-847108658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EE425-3B2F-4C3D-B6C4-3028C290CFFF}"/>
              </a:ext>
            </a:extLst>
          </p:cNvPr>
          <p:cNvSpPr>
            <a:spLocks noGrp="1"/>
          </p:cNvSpPr>
          <p:nvPr>
            <p:ph type="sldNum" sz="quarter" idx="12"/>
          </p:nvPr>
        </p:nvSpPr>
        <p:spPr/>
        <p:txBody>
          <a:bodyPr/>
          <a:lstStyle/>
          <a:p>
            <a:fld id="{DC3AED7B-1C00-45B0-A946-4E932EBE65D4}" type="slidenum">
              <a:rPr lang="en-US" smtClean="0"/>
              <a:t>‹#›</a:t>
            </a:fld>
            <a:endParaRPr lang="en-US"/>
          </a:p>
        </p:txBody>
      </p:sp>
    </p:spTree>
    <p:extLst>
      <p:ext uri="{BB962C8B-B14F-4D97-AF65-F5344CB8AC3E}">
        <p14:creationId xmlns:p14="http://schemas.microsoft.com/office/powerpoint/2010/main" val="366810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BDBB-3303-4F0B-BF44-BA7B718BBE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6A180-4033-4A38-885B-E17A625EDA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44B39-D9DB-4258-82A3-505E5224BD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9270FF-A74A-4293-9000-9FF0D842C130}"/>
              </a:ext>
            </a:extLst>
          </p:cNvPr>
          <p:cNvSpPr>
            <a:spLocks noGrp="1"/>
          </p:cNvSpPr>
          <p:nvPr>
            <p:ph type="dt" sz="half" idx="10"/>
          </p:nvPr>
        </p:nvSpPr>
        <p:spPr/>
        <p:txBody>
          <a:bodyPr/>
          <a:lstStyle/>
          <a:p>
            <a:fld id="{B1888D0C-B019-482C-BCC4-61B15B26EE3D}" type="datetimeFigureOut">
              <a:rPr lang="en-US" smtClean="0"/>
              <a:t>7/11/2024</a:t>
            </a:fld>
            <a:endParaRPr lang="en-US"/>
          </a:p>
        </p:txBody>
      </p:sp>
      <p:sp>
        <p:nvSpPr>
          <p:cNvPr id="6" name="Footer Placeholder 5">
            <a:extLst>
              <a:ext uri="{FF2B5EF4-FFF2-40B4-BE49-F238E27FC236}">
                <a16:creationId xmlns:a16="http://schemas.microsoft.com/office/drawing/2014/main" id="{433BC325-1F82-4073-9EFD-1BEE68E58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43182-53FA-46E4-97F5-89DDBC1A9152}"/>
              </a:ext>
            </a:extLst>
          </p:cNvPr>
          <p:cNvSpPr>
            <a:spLocks noGrp="1"/>
          </p:cNvSpPr>
          <p:nvPr>
            <p:ph type="sldNum" sz="quarter" idx="12"/>
          </p:nvPr>
        </p:nvSpPr>
        <p:spPr/>
        <p:txBody>
          <a:bodyPr/>
          <a:lstStyle/>
          <a:p>
            <a:fld id="{DC3AED7B-1C00-45B0-A946-4E932EBE65D4}" type="slidenum">
              <a:rPr lang="en-US" smtClean="0"/>
              <a:t>‹#›</a:t>
            </a:fld>
            <a:endParaRPr lang="en-US"/>
          </a:p>
        </p:txBody>
      </p:sp>
    </p:spTree>
    <p:extLst>
      <p:ext uri="{BB962C8B-B14F-4D97-AF65-F5344CB8AC3E}">
        <p14:creationId xmlns:p14="http://schemas.microsoft.com/office/powerpoint/2010/main" val="426278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2037-9DC2-4E7A-A768-6B69549FA7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3E571B-78FD-41E6-8812-999C2BE095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29ADB0-62B8-402D-B1AC-9DB519378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AE90CD-1634-4F3C-982E-9A287C2D5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B7ECD3-5E67-416E-802A-CD11FFB88A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738F0-E0C2-4F45-AE04-C81AAC29F6A6}"/>
              </a:ext>
            </a:extLst>
          </p:cNvPr>
          <p:cNvSpPr>
            <a:spLocks noGrp="1"/>
          </p:cNvSpPr>
          <p:nvPr>
            <p:ph type="dt" sz="half" idx="10"/>
          </p:nvPr>
        </p:nvSpPr>
        <p:spPr/>
        <p:txBody>
          <a:bodyPr/>
          <a:lstStyle/>
          <a:p>
            <a:fld id="{B1888D0C-B019-482C-BCC4-61B15B26EE3D}" type="datetimeFigureOut">
              <a:rPr lang="en-US" smtClean="0"/>
              <a:t>7/11/2024</a:t>
            </a:fld>
            <a:endParaRPr lang="en-US"/>
          </a:p>
        </p:txBody>
      </p:sp>
      <p:sp>
        <p:nvSpPr>
          <p:cNvPr id="8" name="Footer Placeholder 7">
            <a:extLst>
              <a:ext uri="{FF2B5EF4-FFF2-40B4-BE49-F238E27FC236}">
                <a16:creationId xmlns:a16="http://schemas.microsoft.com/office/drawing/2014/main" id="{F79878BB-59FC-458B-B270-AFBECF0E7A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3920BD-9CF1-4D66-B35C-DAB8B266732A}"/>
              </a:ext>
            </a:extLst>
          </p:cNvPr>
          <p:cNvSpPr>
            <a:spLocks noGrp="1"/>
          </p:cNvSpPr>
          <p:nvPr>
            <p:ph type="sldNum" sz="quarter" idx="12"/>
          </p:nvPr>
        </p:nvSpPr>
        <p:spPr/>
        <p:txBody>
          <a:bodyPr/>
          <a:lstStyle/>
          <a:p>
            <a:fld id="{DC3AED7B-1C00-45B0-A946-4E932EBE65D4}" type="slidenum">
              <a:rPr lang="en-US" smtClean="0"/>
              <a:t>‹#›</a:t>
            </a:fld>
            <a:endParaRPr lang="en-US"/>
          </a:p>
        </p:txBody>
      </p:sp>
    </p:spTree>
    <p:extLst>
      <p:ext uri="{BB962C8B-B14F-4D97-AF65-F5344CB8AC3E}">
        <p14:creationId xmlns:p14="http://schemas.microsoft.com/office/powerpoint/2010/main" val="311744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B1BE-BD9C-47AA-B81D-EA373CA835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183C23-41E2-4D4E-ABA1-41B4529AFE57}"/>
              </a:ext>
            </a:extLst>
          </p:cNvPr>
          <p:cNvSpPr>
            <a:spLocks noGrp="1"/>
          </p:cNvSpPr>
          <p:nvPr>
            <p:ph type="dt" sz="half" idx="10"/>
          </p:nvPr>
        </p:nvSpPr>
        <p:spPr/>
        <p:txBody>
          <a:bodyPr/>
          <a:lstStyle/>
          <a:p>
            <a:fld id="{B1888D0C-B019-482C-BCC4-61B15B26EE3D}" type="datetimeFigureOut">
              <a:rPr lang="en-US" smtClean="0"/>
              <a:t>7/11/2024</a:t>
            </a:fld>
            <a:endParaRPr lang="en-US"/>
          </a:p>
        </p:txBody>
      </p:sp>
      <p:sp>
        <p:nvSpPr>
          <p:cNvPr id="4" name="Footer Placeholder 3">
            <a:extLst>
              <a:ext uri="{FF2B5EF4-FFF2-40B4-BE49-F238E27FC236}">
                <a16:creationId xmlns:a16="http://schemas.microsoft.com/office/drawing/2014/main" id="{37ACBAC7-4C09-451A-92AA-F33F6CB142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8E2DA0-BD8D-4BE6-B089-4097445D7C29}"/>
              </a:ext>
            </a:extLst>
          </p:cNvPr>
          <p:cNvSpPr>
            <a:spLocks noGrp="1"/>
          </p:cNvSpPr>
          <p:nvPr>
            <p:ph type="sldNum" sz="quarter" idx="12"/>
          </p:nvPr>
        </p:nvSpPr>
        <p:spPr/>
        <p:txBody>
          <a:bodyPr/>
          <a:lstStyle/>
          <a:p>
            <a:fld id="{DC3AED7B-1C00-45B0-A946-4E932EBE65D4}" type="slidenum">
              <a:rPr lang="en-US" smtClean="0"/>
              <a:t>‹#›</a:t>
            </a:fld>
            <a:endParaRPr lang="en-US"/>
          </a:p>
        </p:txBody>
      </p:sp>
    </p:spTree>
    <p:extLst>
      <p:ext uri="{BB962C8B-B14F-4D97-AF65-F5344CB8AC3E}">
        <p14:creationId xmlns:p14="http://schemas.microsoft.com/office/powerpoint/2010/main" val="182592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AD120-7D6A-4512-8744-23E38F835721}"/>
              </a:ext>
            </a:extLst>
          </p:cNvPr>
          <p:cNvSpPr>
            <a:spLocks noGrp="1"/>
          </p:cNvSpPr>
          <p:nvPr>
            <p:ph type="dt" sz="half" idx="10"/>
          </p:nvPr>
        </p:nvSpPr>
        <p:spPr/>
        <p:txBody>
          <a:bodyPr/>
          <a:lstStyle/>
          <a:p>
            <a:fld id="{B1888D0C-B019-482C-BCC4-61B15B26EE3D}" type="datetimeFigureOut">
              <a:rPr lang="en-US" smtClean="0"/>
              <a:t>7/11/2024</a:t>
            </a:fld>
            <a:endParaRPr lang="en-US"/>
          </a:p>
        </p:txBody>
      </p:sp>
      <p:sp>
        <p:nvSpPr>
          <p:cNvPr id="3" name="Footer Placeholder 2">
            <a:extLst>
              <a:ext uri="{FF2B5EF4-FFF2-40B4-BE49-F238E27FC236}">
                <a16:creationId xmlns:a16="http://schemas.microsoft.com/office/drawing/2014/main" id="{A001004D-403F-497E-A962-DFDCC8CD0C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12F00-C28C-44D7-9C3C-CB2D0BF5AD53}"/>
              </a:ext>
            </a:extLst>
          </p:cNvPr>
          <p:cNvSpPr>
            <a:spLocks noGrp="1"/>
          </p:cNvSpPr>
          <p:nvPr>
            <p:ph type="sldNum" sz="quarter" idx="12"/>
          </p:nvPr>
        </p:nvSpPr>
        <p:spPr/>
        <p:txBody>
          <a:bodyPr/>
          <a:lstStyle/>
          <a:p>
            <a:fld id="{DC3AED7B-1C00-45B0-A946-4E932EBE65D4}" type="slidenum">
              <a:rPr lang="en-US" smtClean="0"/>
              <a:t>‹#›</a:t>
            </a:fld>
            <a:endParaRPr lang="en-US"/>
          </a:p>
        </p:txBody>
      </p:sp>
    </p:spTree>
    <p:extLst>
      <p:ext uri="{BB962C8B-B14F-4D97-AF65-F5344CB8AC3E}">
        <p14:creationId xmlns:p14="http://schemas.microsoft.com/office/powerpoint/2010/main" val="276073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32EE-25A2-4325-974B-ACCF14C3AA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EFB309-8165-457D-A1F8-2F8D5D0C8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9F1787-DEAC-4AD4-BCC6-81C1A972F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FE9004-BAFD-4A6E-A5F4-79BA9CD2D625}"/>
              </a:ext>
            </a:extLst>
          </p:cNvPr>
          <p:cNvSpPr>
            <a:spLocks noGrp="1"/>
          </p:cNvSpPr>
          <p:nvPr>
            <p:ph type="dt" sz="half" idx="10"/>
          </p:nvPr>
        </p:nvSpPr>
        <p:spPr/>
        <p:txBody>
          <a:bodyPr/>
          <a:lstStyle/>
          <a:p>
            <a:fld id="{B1888D0C-B019-482C-BCC4-61B15B26EE3D}" type="datetimeFigureOut">
              <a:rPr lang="en-US" smtClean="0"/>
              <a:t>7/11/2024</a:t>
            </a:fld>
            <a:endParaRPr lang="en-US"/>
          </a:p>
        </p:txBody>
      </p:sp>
      <p:sp>
        <p:nvSpPr>
          <p:cNvPr id="6" name="Footer Placeholder 5">
            <a:extLst>
              <a:ext uri="{FF2B5EF4-FFF2-40B4-BE49-F238E27FC236}">
                <a16:creationId xmlns:a16="http://schemas.microsoft.com/office/drawing/2014/main" id="{CA45D42E-63B7-40F1-A93C-EAFEA476C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34D13B-CDE6-4B05-8446-DEB396902652}"/>
              </a:ext>
            </a:extLst>
          </p:cNvPr>
          <p:cNvSpPr>
            <a:spLocks noGrp="1"/>
          </p:cNvSpPr>
          <p:nvPr>
            <p:ph type="sldNum" sz="quarter" idx="12"/>
          </p:nvPr>
        </p:nvSpPr>
        <p:spPr/>
        <p:txBody>
          <a:bodyPr/>
          <a:lstStyle/>
          <a:p>
            <a:fld id="{DC3AED7B-1C00-45B0-A946-4E932EBE65D4}" type="slidenum">
              <a:rPr lang="en-US" smtClean="0"/>
              <a:t>‹#›</a:t>
            </a:fld>
            <a:endParaRPr lang="en-US"/>
          </a:p>
        </p:txBody>
      </p:sp>
    </p:spTree>
    <p:extLst>
      <p:ext uri="{BB962C8B-B14F-4D97-AF65-F5344CB8AC3E}">
        <p14:creationId xmlns:p14="http://schemas.microsoft.com/office/powerpoint/2010/main" val="300137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0668-EA87-43A1-B8C0-473A71980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D78C1F-68BB-4160-A534-E4DD1D277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289796-6203-4DDE-8D79-7B9106FD0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B4338-7BCE-4A4B-9B6E-9384A9962382}"/>
              </a:ext>
            </a:extLst>
          </p:cNvPr>
          <p:cNvSpPr>
            <a:spLocks noGrp="1"/>
          </p:cNvSpPr>
          <p:nvPr>
            <p:ph type="dt" sz="half" idx="10"/>
          </p:nvPr>
        </p:nvSpPr>
        <p:spPr/>
        <p:txBody>
          <a:bodyPr/>
          <a:lstStyle/>
          <a:p>
            <a:fld id="{B1888D0C-B019-482C-BCC4-61B15B26EE3D}" type="datetimeFigureOut">
              <a:rPr lang="en-US" smtClean="0"/>
              <a:t>7/11/2024</a:t>
            </a:fld>
            <a:endParaRPr lang="en-US"/>
          </a:p>
        </p:txBody>
      </p:sp>
      <p:sp>
        <p:nvSpPr>
          <p:cNvPr id="6" name="Footer Placeholder 5">
            <a:extLst>
              <a:ext uri="{FF2B5EF4-FFF2-40B4-BE49-F238E27FC236}">
                <a16:creationId xmlns:a16="http://schemas.microsoft.com/office/drawing/2014/main" id="{CDB557A6-3399-4A20-80CD-E25A524F1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A3D9C-EBB1-4BBE-9D84-9FFA45D4F725}"/>
              </a:ext>
            </a:extLst>
          </p:cNvPr>
          <p:cNvSpPr>
            <a:spLocks noGrp="1"/>
          </p:cNvSpPr>
          <p:nvPr>
            <p:ph type="sldNum" sz="quarter" idx="12"/>
          </p:nvPr>
        </p:nvSpPr>
        <p:spPr/>
        <p:txBody>
          <a:bodyPr/>
          <a:lstStyle/>
          <a:p>
            <a:fld id="{DC3AED7B-1C00-45B0-A946-4E932EBE65D4}" type="slidenum">
              <a:rPr lang="en-US" smtClean="0"/>
              <a:t>‹#›</a:t>
            </a:fld>
            <a:endParaRPr lang="en-US"/>
          </a:p>
        </p:txBody>
      </p:sp>
    </p:spTree>
    <p:extLst>
      <p:ext uri="{BB962C8B-B14F-4D97-AF65-F5344CB8AC3E}">
        <p14:creationId xmlns:p14="http://schemas.microsoft.com/office/powerpoint/2010/main" val="39306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4EB39-4971-486B-9857-09BEBA1447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65A906-B343-40D6-AC77-61381AC1E6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23837-5976-491D-9E86-233B5312A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88D0C-B019-482C-BCC4-61B15B26EE3D}" type="datetimeFigureOut">
              <a:rPr lang="en-US" smtClean="0"/>
              <a:t>7/11/2024</a:t>
            </a:fld>
            <a:endParaRPr lang="en-US"/>
          </a:p>
        </p:txBody>
      </p:sp>
      <p:sp>
        <p:nvSpPr>
          <p:cNvPr id="5" name="Footer Placeholder 4">
            <a:extLst>
              <a:ext uri="{FF2B5EF4-FFF2-40B4-BE49-F238E27FC236}">
                <a16:creationId xmlns:a16="http://schemas.microsoft.com/office/drawing/2014/main" id="{404CAB59-FF49-4E97-ADF9-9097B9FD32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8735A7-8E79-4667-ABB8-8742CDA8E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AED7B-1C00-45B0-A946-4E932EBE65D4}" type="slidenum">
              <a:rPr lang="en-US" smtClean="0"/>
              <a:t>‹#›</a:t>
            </a:fld>
            <a:endParaRPr lang="en-US"/>
          </a:p>
        </p:txBody>
      </p:sp>
    </p:spTree>
    <p:extLst>
      <p:ext uri="{BB962C8B-B14F-4D97-AF65-F5344CB8AC3E}">
        <p14:creationId xmlns:p14="http://schemas.microsoft.com/office/powerpoint/2010/main" val="267413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AF4A49-B80D-4EC8-ACC7-2B2C20124803}"/>
              </a:ext>
            </a:extLst>
          </p:cNvPr>
          <p:cNvSpPr>
            <a:spLocks noGrp="1"/>
          </p:cNvSpPr>
          <p:nvPr>
            <p:ph type="ctrTitle"/>
          </p:nvPr>
        </p:nvSpPr>
        <p:spPr>
          <a:xfrm>
            <a:off x="1386865" y="818984"/>
            <a:ext cx="6596245" cy="3268520"/>
          </a:xfrm>
        </p:spPr>
        <p:txBody>
          <a:bodyPr>
            <a:normAutofit/>
          </a:bodyPr>
          <a:lstStyle/>
          <a:p>
            <a:pPr algn="r"/>
            <a:r>
              <a:rPr lang="en-US" sz="4800" dirty="0">
                <a:solidFill>
                  <a:srgbClr val="FFFFFF"/>
                </a:solidFill>
              </a:rPr>
              <a:t>Bethany Board of Adjustment</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7E8E706-FE4A-4201-990E-A3FFB1C09ECC}"/>
              </a:ext>
            </a:extLst>
          </p:cNvPr>
          <p:cNvSpPr>
            <a:spLocks noGrp="1"/>
          </p:cNvSpPr>
          <p:nvPr>
            <p:ph type="subTitle" idx="1"/>
          </p:nvPr>
        </p:nvSpPr>
        <p:spPr>
          <a:xfrm>
            <a:off x="1931874" y="4797188"/>
            <a:ext cx="6051236" cy="1241828"/>
          </a:xfrm>
        </p:spPr>
        <p:txBody>
          <a:bodyPr>
            <a:normAutofit/>
          </a:bodyPr>
          <a:lstStyle/>
          <a:p>
            <a:pPr algn="r"/>
            <a:r>
              <a:rPr lang="en-US" dirty="0">
                <a:solidFill>
                  <a:srgbClr val="FFFFFF"/>
                </a:solidFill>
              </a:rPr>
              <a:t>BA 24-01</a:t>
            </a:r>
          </a:p>
          <a:p>
            <a:pPr algn="r"/>
            <a:r>
              <a:rPr lang="en-US" dirty="0">
                <a:solidFill>
                  <a:srgbClr val="FFFFFF"/>
                </a:solidFill>
              </a:rPr>
              <a:t>11 July 2024</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13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B4CB9-0E7A-4210-8F47-2E8D1EC633D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Request</a:t>
            </a:r>
          </a:p>
        </p:txBody>
      </p:sp>
      <p:sp>
        <p:nvSpPr>
          <p:cNvPr id="3" name="Content Placeholder 2">
            <a:extLst>
              <a:ext uri="{FF2B5EF4-FFF2-40B4-BE49-F238E27FC236}">
                <a16:creationId xmlns:a16="http://schemas.microsoft.com/office/drawing/2014/main" id="{9E80DC7D-3A0C-439C-A07E-6C1ECB4EA241}"/>
              </a:ext>
            </a:extLst>
          </p:cNvPr>
          <p:cNvSpPr>
            <a:spLocks noGrp="1"/>
          </p:cNvSpPr>
          <p:nvPr>
            <p:ph idx="1"/>
          </p:nvPr>
        </p:nvSpPr>
        <p:spPr>
          <a:xfrm>
            <a:off x="1371599" y="2174864"/>
            <a:ext cx="9724031" cy="2414976"/>
          </a:xfrm>
        </p:spPr>
        <p:txBody>
          <a:bodyPr anchor="ctr">
            <a:normAutofit/>
          </a:bodyPr>
          <a:lstStyle/>
          <a:p>
            <a:pPr marL="0" indent="0">
              <a:buNone/>
            </a:pPr>
            <a:r>
              <a:rPr lang="en-US" sz="2000" dirty="0"/>
              <a:t>Consider a request by </a:t>
            </a:r>
            <a:r>
              <a:rPr lang="en-US" sz="2000" dirty="0">
                <a:effectLst/>
                <a:ea typeface="Calibri" panose="020F0502020204030204" pitchFamily="34" charset="0"/>
                <a:cs typeface="Times New Roman" panose="02020603050405020304" pitchFamily="18" charset="0"/>
              </a:rPr>
              <a:t>Rachel Miller, applicant and property owner, for a variance to alter the side-yard setback of 3508 N College Avenue.</a:t>
            </a:r>
            <a:endParaRPr lang="en-US" sz="2000" dirty="0"/>
          </a:p>
          <a:p>
            <a:pPr marL="0" indent="0">
              <a:buNone/>
            </a:pPr>
            <a:r>
              <a:rPr lang="en-US" sz="2000" dirty="0"/>
              <a:t>Legal Description:</a:t>
            </a:r>
            <a:endParaRPr lang="en-US" sz="1800" dirty="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000" dirty="0">
                <a:solidFill>
                  <a:srgbClr val="000000"/>
                </a:solidFill>
                <a:ea typeface="Calibri" panose="020F0502020204030204" pitchFamily="34" charset="0"/>
                <a:cs typeface="Times New Roman" panose="02020603050405020304" pitchFamily="18" charset="0"/>
              </a:rPr>
              <a:t>N</a:t>
            </a:r>
            <a:r>
              <a:rPr lang="en-US" sz="2000" dirty="0">
                <a:solidFill>
                  <a:srgbClr val="000000"/>
                </a:solidFill>
                <a:effectLst/>
                <a:ea typeface="Calibri" panose="020F0502020204030204" pitchFamily="34" charset="0"/>
                <a:cs typeface="Times New Roman" panose="02020603050405020304" pitchFamily="18" charset="0"/>
              </a:rPr>
              <a:t>W Qtr. Sect </a:t>
            </a:r>
            <a:r>
              <a:rPr lang="en-US" sz="2000" dirty="0">
                <a:solidFill>
                  <a:srgbClr val="000000"/>
                </a:solidFill>
                <a:ea typeface="Calibri" panose="020F0502020204030204" pitchFamily="34" charset="0"/>
                <a:cs typeface="Times New Roman" panose="02020603050405020304" pitchFamily="18" charset="0"/>
              </a:rPr>
              <a:t>21</a:t>
            </a:r>
            <a:r>
              <a:rPr lang="en-US" sz="2000" dirty="0">
                <a:solidFill>
                  <a:srgbClr val="000000"/>
                </a:solidFill>
                <a:effectLst/>
                <a:ea typeface="Calibri" panose="020F0502020204030204" pitchFamily="34" charset="0"/>
                <a:cs typeface="Times New Roman" panose="02020603050405020304" pitchFamily="18" charset="0"/>
              </a:rPr>
              <a:t>-T12N-R4W I.M. Bednar Second Addition Block 001 Lot 005</a:t>
            </a:r>
            <a:endParaRPr lang="en-US" sz="2000" dirty="0"/>
          </a:p>
        </p:txBody>
      </p:sp>
      <p:pic>
        <p:nvPicPr>
          <p:cNvPr id="4" name="Picture 3" descr="Logo, company name&#10;&#10;Description automatically generated">
            <a:extLst>
              <a:ext uri="{FF2B5EF4-FFF2-40B4-BE49-F238E27FC236}">
                <a16:creationId xmlns:a16="http://schemas.microsoft.com/office/drawing/2014/main" id="{65D0CDDC-8A2C-6117-1BB3-F09528381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2217" y="6001555"/>
            <a:ext cx="1795333" cy="896770"/>
          </a:xfrm>
          <a:prstGeom prst="rect">
            <a:avLst/>
          </a:prstGeom>
        </p:spPr>
      </p:pic>
      <p:sp>
        <p:nvSpPr>
          <p:cNvPr id="9" name="TextBox 8">
            <a:extLst>
              <a:ext uri="{FF2B5EF4-FFF2-40B4-BE49-F238E27FC236}">
                <a16:creationId xmlns:a16="http://schemas.microsoft.com/office/drawing/2014/main" id="{ED0758D9-FCF9-4060-BBDE-7C3001ADC8BA}"/>
              </a:ext>
            </a:extLst>
          </p:cNvPr>
          <p:cNvSpPr txBox="1"/>
          <p:nvPr/>
        </p:nvSpPr>
        <p:spPr>
          <a:xfrm>
            <a:off x="10831825" y="6374999"/>
            <a:ext cx="1553430" cy="303527"/>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900" b="1" dirty="0"/>
              <a:t>Bethany Department of Community Development</a:t>
            </a:r>
          </a:p>
        </p:txBody>
      </p:sp>
    </p:spTree>
    <p:extLst>
      <p:ext uri="{BB962C8B-B14F-4D97-AF65-F5344CB8AC3E}">
        <p14:creationId xmlns:p14="http://schemas.microsoft.com/office/powerpoint/2010/main" val="295812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3AE66-8D74-4D11-A928-29EB29447720}"/>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Surrounding Zoning </a:t>
            </a:r>
          </a:p>
        </p:txBody>
      </p:sp>
      <p:pic>
        <p:nvPicPr>
          <p:cNvPr id="6" name="Picture 5" descr="Logo, company name&#10;&#10;Description automatically generated">
            <a:extLst>
              <a:ext uri="{FF2B5EF4-FFF2-40B4-BE49-F238E27FC236}">
                <a16:creationId xmlns:a16="http://schemas.microsoft.com/office/drawing/2014/main" id="{36E1D987-28C6-8408-FA10-6BEBD8E3F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2217" y="6001555"/>
            <a:ext cx="1795333" cy="896770"/>
          </a:xfrm>
          <a:prstGeom prst="rect">
            <a:avLst/>
          </a:prstGeom>
        </p:spPr>
      </p:pic>
      <p:sp>
        <p:nvSpPr>
          <p:cNvPr id="7" name="TextBox 6">
            <a:extLst>
              <a:ext uri="{FF2B5EF4-FFF2-40B4-BE49-F238E27FC236}">
                <a16:creationId xmlns:a16="http://schemas.microsoft.com/office/drawing/2014/main" id="{8E5C8ADF-3EBE-A1CD-3107-A5E9D0FCBC96}"/>
              </a:ext>
            </a:extLst>
          </p:cNvPr>
          <p:cNvSpPr txBox="1"/>
          <p:nvPr/>
        </p:nvSpPr>
        <p:spPr>
          <a:xfrm>
            <a:off x="10831825" y="6374999"/>
            <a:ext cx="1553430" cy="303527"/>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900" b="1" dirty="0"/>
              <a:t>Bethany Department of Community Development</a:t>
            </a:r>
          </a:p>
        </p:txBody>
      </p:sp>
      <p:sp>
        <p:nvSpPr>
          <p:cNvPr id="10" name="Isosceles Triangle 9">
            <a:extLst>
              <a:ext uri="{FF2B5EF4-FFF2-40B4-BE49-F238E27FC236}">
                <a16:creationId xmlns:a16="http://schemas.microsoft.com/office/drawing/2014/main" id="{37C8B8FA-369A-E1F9-389E-201632392B43}"/>
              </a:ext>
            </a:extLst>
          </p:cNvPr>
          <p:cNvSpPr/>
          <p:nvPr/>
        </p:nvSpPr>
        <p:spPr>
          <a:xfrm>
            <a:off x="11434423" y="5286867"/>
            <a:ext cx="177698" cy="57268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ED3A2C-94D7-2D4D-19F2-496E23150370}"/>
              </a:ext>
            </a:extLst>
          </p:cNvPr>
          <p:cNvSpPr txBox="1"/>
          <p:nvPr/>
        </p:nvSpPr>
        <p:spPr>
          <a:xfrm>
            <a:off x="11100677" y="5591898"/>
            <a:ext cx="333746" cy="369332"/>
          </a:xfrm>
          <a:prstGeom prst="rect">
            <a:avLst/>
          </a:prstGeom>
          <a:noFill/>
        </p:spPr>
        <p:txBody>
          <a:bodyPr wrap="none" rtlCol="0">
            <a:spAutoFit/>
          </a:bodyPr>
          <a:lstStyle/>
          <a:p>
            <a:r>
              <a:rPr lang="en-US" dirty="0"/>
              <a:t>N</a:t>
            </a:r>
          </a:p>
        </p:txBody>
      </p:sp>
      <p:pic>
        <p:nvPicPr>
          <p:cNvPr id="5" name="Picture 4">
            <a:extLst>
              <a:ext uri="{FF2B5EF4-FFF2-40B4-BE49-F238E27FC236}">
                <a16:creationId xmlns:a16="http://schemas.microsoft.com/office/drawing/2014/main" id="{601260C7-D586-EE1F-3DC7-C70998A3D510}"/>
              </a:ext>
            </a:extLst>
          </p:cNvPr>
          <p:cNvPicPr>
            <a:picLocks noChangeAspect="1"/>
          </p:cNvPicPr>
          <p:nvPr/>
        </p:nvPicPr>
        <p:blipFill rotWithShape="1">
          <a:blip r:embed="rId3"/>
          <a:srcRect l="7600" t="5927" r="3109" b="8303"/>
          <a:stretch/>
        </p:blipFill>
        <p:spPr>
          <a:xfrm>
            <a:off x="4814048" y="354743"/>
            <a:ext cx="6303506" cy="5606487"/>
          </a:xfrm>
          <a:prstGeom prst="rect">
            <a:avLst/>
          </a:prstGeom>
        </p:spPr>
      </p:pic>
    </p:spTree>
    <p:extLst>
      <p:ext uri="{BB962C8B-B14F-4D97-AF65-F5344CB8AC3E}">
        <p14:creationId xmlns:p14="http://schemas.microsoft.com/office/powerpoint/2010/main" val="200119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DF03F-EDFC-4558-8A81-34EA8786A56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Aerial Map</a:t>
            </a:r>
          </a:p>
        </p:txBody>
      </p:sp>
      <p:pic>
        <p:nvPicPr>
          <p:cNvPr id="3" name="Picture 2" descr="Logo, company name&#10;&#10;Description automatically generated">
            <a:extLst>
              <a:ext uri="{FF2B5EF4-FFF2-40B4-BE49-F238E27FC236}">
                <a16:creationId xmlns:a16="http://schemas.microsoft.com/office/drawing/2014/main" id="{620CCD41-4B00-05DA-CC51-17CECF9E1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2217" y="6001555"/>
            <a:ext cx="1795333" cy="896770"/>
          </a:xfrm>
          <a:prstGeom prst="rect">
            <a:avLst/>
          </a:prstGeom>
        </p:spPr>
      </p:pic>
      <p:sp>
        <p:nvSpPr>
          <p:cNvPr id="5" name="TextBox 4">
            <a:extLst>
              <a:ext uri="{FF2B5EF4-FFF2-40B4-BE49-F238E27FC236}">
                <a16:creationId xmlns:a16="http://schemas.microsoft.com/office/drawing/2014/main" id="{5FCD75BB-6D4A-E011-8BDB-BA2B8DEAB1B5}"/>
              </a:ext>
            </a:extLst>
          </p:cNvPr>
          <p:cNvSpPr txBox="1"/>
          <p:nvPr/>
        </p:nvSpPr>
        <p:spPr>
          <a:xfrm>
            <a:off x="10831825" y="6374999"/>
            <a:ext cx="1553430" cy="303527"/>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900" b="1" dirty="0"/>
              <a:t>Bethany Department of Community Development</a:t>
            </a:r>
          </a:p>
        </p:txBody>
      </p:sp>
      <p:sp>
        <p:nvSpPr>
          <p:cNvPr id="9" name="Isosceles Triangle 8">
            <a:extLst>
              <a:ext uri="{FF2B5EF4-FFF2-40B4-BE49-F238E27FC236}">
                <a16:creationId xmlns:a16="http://schemas.microsoft.com/office/drawing/2014/main" id="{C57767A0-0B02-9904-661F-7CEDC669DCA8}"/>
              </a:ext>
            </a:extLst>
          </p:cNvPr>
          <p:cNvSpPr/>
          <p:nvPr/>
        </p:nvSpPr>
        <p:spPr>
          <a:xfrm>
            <a:off x="846302" y="5888757"/>
            <a:ext cx="177698" cy="57268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DAC5899-B5EC-15E2-D33D-EE33FD543EEA}"/>
              </a:ext>
            </a:extLst>
          </p:cNvPr>
          <p:cNvSpPr txBox="1"/>
          <p:nvPr/>
        </p:nvSpPr>
        <p:spPr>
          <a:xfrm>
            <a:off x="512556" y="6193788"/>
            <a:ext cx="333746" cy="369332"/>
          </a:xfrm>
          <a:prstGeom prst="rect">
            <a:avLst/>
          </a:prstGeom>
          <a:noFill/>
        </p:spPr>
        <p:txBody>
          <a:bodyPr wrap="none" rtlCol="0">
            <a:spAutoFit/>
          </a:bodyPr>
          <a:lstStyle/>
          <a:p>
            <a:r>
              <a:rPr lang="en-US" dirty="0"/>
              <a:t>N</a:t>
            </a:r>
          </a:p>
        </p:txBody>
      </p:sp>
      <p:pic>
        <p:nvPicPr>
          <p:cNvPr id="18" name="Content Placeholder 17" descr="An aerial view of a neighborhood&#10;&#10;Description automatically generated">
            <a:extLst>
              <a:ext uri="{FF2B5EF4-FFF2-40B4-BE49-F238E27FC236}">
                <a16:creationId xmlns:a16="http://schemas.microsoft.com/office/drawing/2014/main" id="{4DC6D9F7-6AAF-615C-8126-A70CECFB603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0086"/>
          <a:stretch/>
        </p:blipFill>
        <p:spPr>
          <a:xfrm>
            <a:off x="1357745" y="1714562"/>
            <a:ext cx="7822113" cy="4746881"/>
          </a:xfrm>
        </p:spPr>
      </p:pic>
    </p:spTree>
    <p:extLst>
      <p:ext uri="{BB962C8B-B14F-4D97-AF65-F5344CB8AC3E}">
        <p14:creationId xmlns:p14="http://schemas.microsoft.com/office/powerpoint/2010/main" val="271095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5268A-7D98-BC10-7580-DEE85ADCDFEF}"/>
              </a:ext>
            </a:extLst>
          </p:cNvPr>
          <p:cNvSpPr>
            <a:spLocks noGrp="1"/>
          </p:cNvSpPr>
          <p:nvPr>
            <p:ph type="title"/>
          </p:nvPr>
        </p:nvSpPr>
        <p:spPr>
          <a:xfrm>
            <a:off x="7484426" y="-553486"/>
            <a:ext cx="4249479" cy="1655483"/>
          </a:xfrm>
        </p:spPr>
        <p:txBody>
          <a:bodyPr anchor="b">
            <a:normAutofit/>
          </a:bodyPr>
          <a:lstStyle/>
          <a:p>
            <a:r>
              <a:rPr lang="en-US" sz="4000" dirty="0"/>
              <a:t>Street View of Site</a:t>
            </a:r>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2E1789D6-C0E5-3D85-47D5-FB178B363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2849" y="5511970"/>
            <a:ext cx="1795333" cy="896770"/>
          </a:xfrm>
          <a:prstGeom prst="rect">
            <a:avLst/>
          </a:prstGeom>
        </p:spPr>
      </p:pic>
      <p:sp>
        <p:nvSpPr>
          <p:cNvPr id="7" name="TextBox 6">
            <a:extLst>
              <a:ext uri="{FF2B5EF4-FFF2-40B4-BE49-F238E27FC236}">
                <a16:creationId xmlns:a16="http://schemas.microsoft.com/office/drawing/2014/main" id="{0F1F7CE8-8B04-6AAC-54C9-FF4E56B200F2}"/>
              </a:ext>
            </a:extLst>
          </p:cNvPr>
          <p:cNvSpPr txBox="1"/>
          <p:nvPr/>
        </p:nvSpPr>
        <p:spPr>
          <a:xfrm>
            <a:off x="10842457" y="5885414"/>
            <a:ext cx="1553430" cy="303527"/>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900" b="1" dirty="0"/>
              <a:t>Bethany Department of Community Development</a:t>
            </a:r>
          </a:p>
        </p:txBody>
      </p:sp>
      <p:pic>
        <p:nvPicPr>
          <p:cNvPr id="4" name="Picture 3" descr="A house with a tree in the back&#10;&#10;Description automatically generated">
            <a:extLst>
              <a:ext uri="{FF2B5EF4-FFF2-40B4-BE49-F238E27FC236}">
                <a16:creationId xmlns:a16="http://schemas.microsoft.com/office/drawing/2014/main" id="{FCB8FDB2-348D-62FA-B69C-1AC0C9DA8FDE}"/>
              </a:ext>
            </a:extLst>
          </p:cNvPr>
          <p:cNvPicPr>
            <a:picLocks noChangeAspect="1"/>
          </p:cNvPicPr>
          <p:nvPr/>
        </p:nvPicPr>
        <p:blipFill rotWithShape="1">
          <a:blip r:embed="rId3">
            <a:extLst>
              <a:ext uri="{28A0092B-C50C-407E-A947-70E740481C1C}">
                <a14:useLocalDpi xmlns:a14="http://schemas.microsoft.com/office/drawing/2010/main" val="0"/>
              </a:ext>
            </a:extLst>
          </a:blip>
          <a:srcRect l="3758" r="2651" b="4776"/>
          <a:stretch/>
        </p:blipFill>
        <p:spPr>
          <a:xfrm>
            <a:off x="1415918" y="1237419"/>
            <a:ext cx="9360160" cy="4383161"/>
          </a:xfrm>
          <a:prstGeom prst="rect">
            <a:avLst/>
          </a:prstGeom>
        </p:spPr>
      </p:pic>
    </p:spTree>
    <p:extLst>
      <p:ext uri="{BB962C8B-B14F-4D97-AF65-F5344CB8AC3E}">
        <p14:creationId xmlns:p14="http://schemas.microsoft.com/office/powerpoint/2010/main" val="295520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4857F-9700-BEBE-5269-72A670536D1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Ordinance &amp; Analysis</a:t>
            </a:r>
            <a:endParaRPr lang="en-US" sz="4000" dirty="0">
              <a:solidFill>
                <a:srgbClr val="FFFFFF"/>
              </a:solidFill>
            </a:endParaRPr>
          </a:p>
        </p:txBody>
      </p:sp>
      <p:sp>
        <p:nvSpPr>
          <p:cNvPr id="3" name="Content Placeholder 2">
            <a:extLst>
              <a:ext uri="{FF2B5EF4-FFF2-40B4-BE49-F238E27FC236}">
                <a16:creationId xmlns:a16="http://schemas.microsoft.com/office/drawing/2014/main" id="{23CF581D-FC0D-5F73-7573-DB6B44C666B4}"/>
              </a:ext>
            </a:extLst>
          </p:cNvPr>
          <p:cNvSpPr>
            <a:spLocks noGrp="1"/>
          </p:cNvSpPr>
          <p:nvPr>
            <p:ph idx="1"/>
          </p:nvPr>
        </p:nvSpPr>
        <p:spPr>
          <a:xfrm>
            <a:off x="4807209" y="1437234"/>
            <a:ext cx="6555347" cy="2227070"/>
          </a:xfrm>
        </p:spPr>
        <p:txBody>
          <a:bodyPr anchor="ctr">
            <a:normAutofit/>
          </a:bodyPr>
          <a:lstStyle/>
          <a:p>
            <a:pPr marL="0" indent="0">
              <a:buNone/>
            </a:pPr>
            <a:r>
              <a:rPr lang="en-US" sz="2000" dirty="0"/>
              <a:t>§158.020.02 – Bulk &amp; Yard Standards</a:t>
            </a:r>
          </a:p>
          <a:p>
            <a:r>
              <a:rPr lang="en-US" sz="2000" dirty="0"/>
              <a:t>Single-Family Residential corner lots shall have a minimum side-yard setback of 25 feet.</a:t>
            </a:r>
          </a:p>
          <a:p>
            <a:r>
              <a:rPr lang="en-US" sz="2000" dirty="0"/>
              <a:t>The setback is measured from the property line.</a:t>
            </a:r>
          </a:p>
        </p:txBody>
      </p:sp>
      <p:sp>
        <p:nvSpPr>
          <p:cNvPr id="4" name="Content Placeholder 2">
            <a:extLst>
              <a:ext uri="{FF2B5EF4-FFF2-40B4-BE49-F238E27FC236}">
                <a16:creationId xmlns:a16="http://schemas.microsoft.com/office/drawing/2014/main" id="{1AD47D50-9B91-414A-653D-516A7AF330CB}"/>
              </a:ext>
            </a:extLst>
          </p:cNvPr>
          <p:cNvSpPr txBox="1">
            <a:spLocks/>
          </p:cNvSpPr>
          <p:nvPr/>
        </p:nvSpPr>
        <p:spPr>
          <a:xfrm>
            <a:off x="4804161" y="2997956"/>
            <a:ext cx="6555347" cy="22270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addition extends beyond the build line by approximately 16 feet, however, it does not encroach on the right-of-way</a:t>
            </a:r>
          </a:p>
          <a:p>
            <a:pPr marL="0" indent="0">
              <a:buFont typeface="Arial" panose="020B0604020202020204" pitchFamily="34" charset="0"/>
              <a:buNone/>
            </a:pPr>
            <a:endParaRPr lang="en-US" sz="2000" dirty="0"/>
          </a:p>
        </p:txBody>
      </p:sp>
      <p:sp>
        <p:nvSpPr>
          <p:cNvPr id="5" name="Content Placeholder 2">
            <a:extLst>
              <a:ext uri="{FF2B5EF4-FFF2-40B4-BE49-F238E27FC236}">
                <a16:creationId xmlns:a16="http://schemas.microsoft.com/office/drawing/2014/main" id="{B3A8FCB6-CDCE-1B98-F528-E5AF5EDF7C9C}"/>
              </a:ext>
            </a:extLst>
          </p:cNvPr>
          <p:cNvSpPr txBox="1">
            <a:spLocks/>
          </p:cNvSpPr>
          <p:nvPr/>
        </p:nvSpPr>
        <p:spPr>
          <a:xfrm>
            <a:off x="4810258" y="4429184"/>
            <a:ext cx="6555347" cy="22270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413290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C852B-8724-4188-8D60-BFB05DC03E1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Ordinance &amp; Analysis</a:t>
            </a:r>
          </a:p>
        </p:txBody>
      </p:sp>
      <p:sp>
        <p:nvSpPr>
          <p:cNvPr id="6" name="TextBox 5">
            <a:extLst>
              <a:ext uri="{FF2B5EF4-FFF2-40B4-BE49-F238E27FC236}">
                <a16:creationId xmlns:a16="http://schemas.microsoft.com/office/drawing/2014/main" id="{B393995E-64E9-41E7-96BB-5B22F528BA0A}"/>
              </a:ext>
            </a:extLst>
          </p:cNvPr>
          <p:cNvSpPr txBox="1"/>
          <p:nvPr/>
        </p:nvSpPr>
        <p:spPr>
          <a:xfrm>
            <a:off x="4545367" y="1734689"/>
            <a:ext cx="7179911" cy="3388620"/>
          </a:xfrm>
          <a:prstGeom prst="rect">
            <a:avLst/>
          </a:prstGeom>
          <a:noFill/>
        </p:spPr>
        <p:txBody>
          <a:bodyPr wrap="square" rtlCol="0">
            <a:spAutoFit/>
          </a:bodyPr>
          <a:lstStyle/>
          <a:p>
            <a:pPr marL="342900" marR="0" lvl="0" indent="-342900">
              <a:lnSpc>
                <a:spcPct val="115000"/>
              </a:lnSpc>
              <a:spcBef>
                <a:spcPts val="0"/>
              </a:spcBef>
              <a:spcAft>
                <a:spcPts val="0"/>
              </a:spcAft>
              <a:buAutoNum type="arabicPeriod"/>
              <a:tabLst>
                <a:tab pos="457200" algn="l"/>
              </a:tabLst>
            </a:pPr>
            <a:r>
              <a:rPr lang="en-US" dirty="0">
                <a:solidFill>
                  <a:srgbClr val="212529"/>
                </a:solidFill>
                <a:effectLst/>
                <a:ea typeface="Calibri" panose="020F0502020204030204" pitchFamily="34" charset="0"/>
                <a:cs typeface="Arial" panose="020B0604020202020204" pitchFamily="34" charset="0"/>
              </a:rPr>
              <a:t>Special conditions and circumstances which are peculiar to the land, structure, or building, etc. in the same zoning district;</a:t>
            </a:r>
          </a:p>
          <a:p>
            <a:pPr lvl="1">
              <a:lnSpc>
                <a:spcPct val="115000"/>
              </a:lnSpc>
              <a:tabLst>
                <a:tab pos="457200" algn="l"/>
              </a:tabLst>
            </a:pPr>
            <a:r>
              <a:rPr lang="en-US" b="1" dirty="0">
                <a:solidFill>
                  <a:srgbClr val="212529"/>
                </a:solidFill>
                <a:ea typeface="Calibri" panose="020F0502020204030204" pitchFamily="34" charset="0"/>
                <a:cs typeface="Arial" panose="020B0604020202020204" pitchFamily="34" charset="0"/>
              </a:rPr>
              <a:t>Applicant</a:t>
            </a:r>
            <a:r>
              <a:rPr lang="en-US" dirty="0">
                <a:solidFill>
                  <a:srgbClr val="212529"/>
                </a:solidFill>
                <a:ea typeface="Calibri" panose="020F0502020204030204" pitchFamily="34" charset="0"/>
                <a:cs typeface="Arial" panose="020B0604020202020204" pitchFamily="34" charset="0"/>
              </a:rPr>
              <a:t>: </a:t>
            </a:r>
            <a:r>
              <a:rPr lang="en-US" dirty="0">
                <a:solidFill>
                  <a:srgbClr val="212529"/>
                </a:solidFill>
                <a:effectLst/>
                <a:ea typeface="Calibri" panose="020F0502020204030204" pitchFamily="34" charset="0"/>
                <a:cs typeface="Arial" panose="020B0604020202020204" pitchFamily="34" charset="0"/>
              </a:rPr>
              <a:t>The addition is more than 40 years old. Encroachment was not an issue in the 2001 owner transfer.</a:t>
            </a:r>
          </a:p>
          <a:p>
            <a:pPr lvl="1">
              <a:lnSpc>
                <a:spcPct val="115000"/>
              </a:lnSpc>
              <a:tabLst>
                <a:tab pos="457200" algn="l"/>
              </a:tabLst>
            </a:pPr>
            <a:endParaRPr lang="en-US" dirty="0">
              <a:solidFill>
                <a:srgbClr val="212529"/>
              </a:solidFill>
              <a:effectLst/>
              <a:ea typeface="Calibri" panose="020F0502020204030204" pitchFamily="34" charset="0"/>
              <a:cs typeface="Arial" panose="020B0604020202020204" pitchFamily="34" charset="0"/>
            </a:endParaRPr>
          </a:p>
          <a:p>
            <a:pPr lvl="1">
              <a:lnSpc>
                <a:spcPct val="115000"/>
              </a:lnSpc>
              <a:tabLst>
                <a:tab pos="457200" algn="l"/>
              </a:tabLst>
            </a:pPr>
            <a:endParaRPr lang="en-US" dirty="0">
              <a:solidFill>
                <a:srgbClr val="212529"/>
              </a:solidFill>
              <a:effectLst/>
              <a:ea typeface="Calibri" panose="020F0502020204030204" pitchFamily="34" charset="0"/>
              <a:cs typeface="Arial" panose="020B0604020202020204" pitchFamily="34" charset="0"/>
            </a:endParaRPr>
          </a:p>
          <a:p>
            <a:pPr marL="342900" indent="-342900">
              <a:buFont typeface="+mj-lt"/>
              <a:buAutoNum type="arabicPeriod"/>
            </a:pPr>
            <a:r>
              <a:rPr lang="en-US" dirty="0">
                <a:cs typeface="Arial" panose="020B0604020202020204" pitchFamily="34" charset="0"/>
              </a:rPr>
              <a:t>Special conditions and circumstances that do not result from the actions of the applicant;</a:t>
            </a:r>
          </a:p>
          <a:p>
            <a:pPr lvl="1"/>
            <a:r>
              <a:rPr lang="en-US" b="1" dirty="0">
                <a:cs typeface="Arial" panose="020B0604020202020204" pitchFamily="34" charset="0"/>
              </a:rPr>
              <a:t>Applicant</a:t>
            </a:r>
            <a:r>
              <a:rPr lang="en-US" dirty="0">
                <a:cs typeface="Arial" panose="020B0604020202020204" pitchFamily="34" charset="0"/>
              </a:rPr>
              <a:t>: </a:t>
            </a:r>
            <a:r>
              <a:rPr lang="en-US" dirty="0">
                <a:solidFill>
                  <a:srgbClr val="212529"/>
                </a:solidFill>
                <a:effectLst/>
                <a:ea typeface="Calibri" panose="020F0502020204030204" pitchFamily="34" charset="0"/>
                <a:cs typeface="Arial" panose="020B0604020202020204" pitchFamily="34" charset="0"/>
              </a:rPr>
              <a:t>Addition was constructed before the applicant was born and/or even had a claim to the property.</a:t>
            </a:r>
            <a:endParaRPr lang="en-US" dirty="0">
              <a:effectLst/>
              <a:ea typeface="Calibri" panose="020F0502020204030204" pitchFamily="34" charset="0"/>
              <a:cs typeface="Times New Roman" panose="02020603050405020304" pitchFamily="18" charset="0"/>
            </a:endParaRPr>
          </a:p>
          <a:p>
            <a:pPr marL="742950" lvl="1" indent="-285750">
              <a:buFontTx/>
              <a:buChar char="-"/>
            </a:pPr>
            <a:endParaRPr lang="en-US" dirty="0">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27506004-6C58-9699-E5BA-67E1E6E47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727" y="6140113"/>
            <a:ext cx="1795333" cy="896770"/>
          </a:xfrm>
          <a:prstGeom prst="rect">
            <a:avLst/>
          </a:prstGeom>
        </p:spPr>
      </p:pic>
      <p:sp>
        <p:nvSpPr>
          <p:cNvPr id="5" name="TextBox 4">
            <a:extLst>
              <a:ext uri="{FF2B5EF4-FFF2-40B4-BE49-F238E27FC236}">
                <a16:creationId xmlns:a16="http://schemas.microsoft.com/office/drawing/2014/main" id="{1832DC7D-89BA-FBC6-637E-0E2B507C18DA}"/>
              </a:ext>
            </a:extLst>
          </p:cNvPr>
          <p:cNvSpPr txBox="1"/>
          <p:nvPr/>
        </p:nvSpPr>
        <p:spPr>
          <a:xfrm>
            <a:off x="10831825" y="6374999"/>
            <a:ext cx="1553430" cy="303527"/>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900" b="1" dirty="0"/>
              <a:t>Bethany Department of Community Development</a:t>
            </a:r>
          </a:p>
        </p:txBody>
      </p:sp>
      <p:sp>
        <p:nvSpPr>
          <p:cNvPr id="4" name="TextBox 3">
            <a:extLst>
              <a:ext uri="{FF2B5EF4-FFF2-40B4-BE49-F238E27FC236}">
                <a16:creationId xmlns:a16="http://schemas.microsoft.com/office/drawing/2014/main" id="{C502CA7C-CEBC-873F-521C-7A67CFF59140}"/>
              </a:ext>
            </a:extLst>
          </p:cNvPr>
          <p:cNvSpPr txBox="1"/>
          <p:nvPr/>
        </p:nvSpPr>
        <p:spPr>
          <a:xfrm>
            <a:off x="4542319" y="3060554"/>
            <a:ext cx="7073153" cy="646331"/>
          </a:xfrm>
          <a:prstGeom prst="rect">
            <a:avLst/>
          </a:prstGeom>
          <a:noFill/>
        </p:spPr>
        <p:txBody>
          <a:bodyPr wrap="square" rtlCol="0">
            <a:spAutoFit/>
          </a:bodyPr>
          <a:lstStyle/>
          <a:p>
            <a:pPr marL="742950" lvl="1" indent="-285750">
              <a:buFontTx/>
              <a:buChar char="-"/>
            </a:pP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299741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C852B-8724-4188-8D60-BFB05DC03E1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Analysis Continued</a:t>
            </a:r>
          </a:p>
        </p:txBody>
      </p:sp>
      <p:pic>
        <p:nvPicPr>
          <p:cNvPr id="3" name="Picture 2" descr="Logo, company name&#10;&#10;Description automatically generated">
            <a:extLst>
              <a:ext uri="{FF2B5EF4-FFF2-40B4-BE49-F238E27FC236}">
                <a16:creationId xmlns:a16="http://schemas.microsoft.com/office/drawing/2014/main" id="{27506004-6C58-9699-E5BA-67E1E6E47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727" y="6140113"/>
            <a:ext cx="1795333" cy="896770"/>
          </a:xfrm>
          <a:prstGeom prst="rect">
            <a:avLst/>
          </a:prstGeom>
        </p:spPr>
      </p:pic>
      <p:sp>
        <p:nvSpPr>
          <p:cNvPr id="5" name="TextBox 4">
            <a:extLst>
              <a:ext uri="{FF2B5EF4-FFF2-40B4-BE49-F238E27FC236}">
                <a16:creationId xmlns:a16="http://schemas.microsoft.com/office/drawing/2014/main" id="{1832DC7D-89BA-FBC6-637E-0E2B507C18DA}"/>
              </a:ext>
            </a:extLst>
          </p:cNvPr>
          <p:cNvSpPr txBox="1"/>
          <p:nvPr/>
        </p:nvSpPr>
        <p:spPr>
          <a:xfrm>
            <a:off x="10831825" y="6374999"/>
            <a:ext cx="1553430" cy="303527"/>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900" b="1" dirty="0"/>
              <a:t>Bethany Department of Community Development</a:t>
            </a:r>
          </a:p>
        </p:txBody>
      </p:sp>
      <p:sp>
        <p:nvSpPr>
          <p:cNvPr id="9" name="TextBox 8">
            <a:extLst>
              <a:ext uri="{FF2B5EF4-FFF2-40B4-BE49-F238E27FC236}">
                <a16:creationId xmlns:a16="http://schemas.microsoft.com/office/drawing/2014/main" id="{03791581-5CC2-6206-2D40-CF26AD8B4A3D}"/>
              </a:ext>
            </a:extLst>
          </p:cNvPr>
          <p:cNvSpPr txBox="1"/>
          <p:nvPr/>
        </p:nvSpPr>
        <p:spPr>
          <a:xfrm>
            <a:off x="4504548" y="1374598"/>
            <a:ext cx="6924874" cy="4129079"/>
          </a:xfrm>
          <a:prstGeom prst="rect">
            <a:avLst/>
          </a:prstGeom>
          <a:noFill/>
        </p:spPr>
        <p:txBody>
          <a:bodyPr wrap="square">
            <a:spAutoFit/>
          </a:bodyPr>
          <a:lstStyle/>
          <a:p>
            <a:r>
              <a:rPr lang="en-US" dirty="0">
                <a:cs typeface="Arial" panose="020B0604020202020204" pitchFamily="34" charset="0"/>
              </a:rPr>
              <a:t>3. Granting the variance requested will not convey on the applicant any special privilege that is denied by ordinance to other lands, buildings, etc. in the same zoning district;</a:t>
            </a:r>
          </a:p>
          <a:p>
            <a:pPr marR="0" lvl="1">
              <a:lnSpc>
                <a:spcPct val="115000"/>
              </a:lnSpc>
              <a:spcBef>
                <a:spcPts val="0"/>
              </a:spcBef>
              <a:spcAft>
                <a:spcPts val="800"/>
              </a:spcAft>
            </a:pPr>
            <a:r>
              <a:rPr lang="en-US" b="1" dirty="0">
                <a:cs typeface="Arial" panose="020B0604020202020204" pitchFamily="34" charset="0"/>
              </a:rPr>
              <a:t>Applicant</a:t>
            </a:r>
            <a:r>
              <a:rPr lang="en-US" dirty="0">
                <a:cs typeface="Arial" panose="020B0604020202020204" pitchFamily="34" charset="0"/>
              </a:rPr>
              <a:t>: No, a variance will allow for continued use and enjoyment of the property.</a:t>
            </a:r>
          </a:p>
          <a:p>
            <a:pPr marR="0" lvl="1">
              <a:lnSpc>
                <a:spcPct val="115000"/>
              </a:lnSpc>
              <a:spcBef>
                <a:spcPts val="0"/>
              </a:spcBef>
              <a:spcAft>
                <a:spcPts val="800"/>
              </a:spcAft>
            </a:pPr>
            <a:endParaRPr lang="en-US" dirty="0">
              <a:effectLst/>
              <a:ea typeface="Calibri" panose="020F0502020204030204" pitchFamily="34" charset="0"/>
              <a:cs typeface="Times New Roman" panose="02020603050405020304" pitchFamily="18" charset="0"/>
            </a:endParaRPr>
          </a:p>
          <a:p>
            <a:r>
              <a:rPr lang="en-US" dirty="0">
                <a:cs typeface="Arial" panose="020B0604020202020204" pitchFamily="34" charset="0"/>
              </a:rPr>
              <a:t>4. Literal interpretation of the provisions of the ordinance would deprive the applicant of rights commonly enjoyed by other properties in the same zoning district under the terms hereof and would work unnecessary and undue hardship on the applicant;</a:t>
            </a:r>
          </a:p>
          <a:p>
            <a:pPr marR="0" lvl="1">
              <a:lnSpc>
                <a:spcPct val="115000"/>
              </a:lnSpc>
              <a:spcBef>
                <a:spcPts val="0"/>
              </a:spcBef>
              <a:spcAft>
                <a:spcPts val="800"/>
              </a:spcAft>
            </a:pPr>
            <a:r>
              <a:rPr lang="en-US" b="1" dirty="0">
                <a:cs typeface="Arial" panose="020B0604020202020204" pitchFamily="34" charset="0"/>
              </a:rPr>
              <a:t>Applicant</a:t>
            </a:r>
            <a:r>
              <a:rPr lang="en-US" dirty="0">
                <a:cs typeface="Arial" panose="020B0604020202020204" pitchFamily="34" charset="0"/>
              </a:rPr>
              <a:t>: </a:t>
            </a:r>
            <a:r>
              <a:rPr lang="en-US" dirty="0">
                <a:solidFill>
                  <a:srgbClr val="212529"/>
                </a:solidFill>
                <a:effectLst/>
                <a:ea typeface="Calibri" panose="020F0502020204030204" pitchFamily="34" charset="0"/>
                <a:cs typeface="Arial" panose="020B0604020202020204" pitchFamily="34" charset="0"/>
              </a:rPr>
              <a:t>Without the variance, the land will be deemed unsellable. Depriving the applicant of common use and enjoyment of the property.</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922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42C84-0B6E-4049-A00D-B3E91C9DFC5A}"/>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Analysis Continued</a:t>
            </a:r>
          </a:p>
        </p:txBody>
      </p:sp>
      <p:sp>
        <p:nvSpPr>
          <p:cNvPr id="3" name="Content Placeholder 2">
            <a:extLst>
              <a:ext uri="{FF2B5EF4-FFF2-40B4-BE49-F238E27FC236}">
                <a16:creationId xmlns:a16="http://schemas.microsoft.com/office/drawing/2014/main" id="{F159D513-40C6-44AA-B83C-32A7E2FA003C}"/>
              </a:ext>
            </a:extLst>
          </p:cNvPr>
          <p:cNvSpPr>
            <a:spLocks noGrp="1"/>
          </p:cNvSpPr>
          <p:nvPr>
            <p:ph idx="1"/>
          </p:nvPr>
        </p:nvSpPr>
        <p:spPr>
          <a:xfrm>
            <a:off x="4712203" y="649480"/>
            <a:ext cx="6555347" cy="5546047"/>
          </a:xfrm>
        </p:spPr>
        <p:txBody>
          <a:bodyPr anchor="ctr">
            <a:noAutofit/>
          </a:bodyPr>
          <a:lstStyle/>
          <a:p>
            <a:pPr marL="342900" marR="0" lvl="0" indent="-342900">
              <a:lnSpc>
                <a:spcPct val="115000"/>
              </a:lnSpc>
              <a:spcBef>
                <a:spcPts val="0"/>
              </a:spcBef>
              <a:spcAft>
                <a:spcPts val="800"/>
              </a:spcAft>
              <a:buFont typeface="+mj-lt"/>
              <a:buAutoNum type="arabicPeriod" startAt="5"/>
              <a:tabLst>
                <a:tab pos="457200" algn="l"/>
              </a:tabLst>
            </a:pPr>
            <a:r>
              <a:rPr lang="en-US" sz="1800" dirty="0">
                <a:solidFill>
                  <a:srgbClr val="212529"/>
                </a:solidFill>
                <a:cs typeface="Arial" panose="020B0604020202020204" pitchFamily="34" charset="0"/>
              </a:rPr>
              <a:t>The variance granted is the minimum variance that will make possible the reasonable use of the land, building, or structure;</a:t>
            </a:r>
          </a:p>
          <a:p>
            <a:pPr marL="457200" marR="0" lvl="1" indent="0">
              <a:lnSpc>
                <a:spcPct val="115000"/>
              </a:lnSpc>
              <a:spcBef>
                <a:spcPts val="0"/>
              </a:spcBef>
              <a:spcAft>
                <a:spcPts val="800"/>
              </a:spcAft>
              <a:buNone/>
            </a:pPr>
            <a:r>
              <a:rPr lang="en-US" sz="1800" b="1" dirty="0">
                <a:solidFill>
                  <a:srgbClr val="212529"/>
                </a:solidFill>
                <a:cs typeface="Arial" panose="020B0604020202020204" pitchFamily="34" charset="0"/>
              </a:rPr>
              <a:t>Applicant</a:t>
            </a:r>
            <a:r>
              <a:rPr lang="en-US" sz="1800" dirty="0">
                <a:solidFill>
                  <a:srgbClr val="212529"/>
                </a:solidFill>
                <a:cs typeface="Arial" panose="020B0604020202020204" pitchFamily="34" charset="0"/>
              </a:rPr>
              <a:t>: </a:t>
            </a:r>
            <a:r>
              <a:rPr lang="en-US" sz="1800" dirty="0">
                <a:solidFill>
                  <a:srgbClr val="212529"/>
                </a:solidFill>
                <a:effectLst/>
                <a:ea typeface="Calibri" panose="020F0502020204030204" pitchFamily="34" charset="0"/>
                <a:cs typeface="Arial" panose="020B0604020202020204" pitchFamily="34" charset="0"/>
              </a:rPr>
              <a:t>Correct, the requested variance is only for the existing structure and not a new addition.</a:t>
            </a:r>
          </a:p>
          <a:p>
            <a:pPr marL="457200" marR="0" lvl="1" indent="0">
              <a:lnSpc>
                <a:spcPct val="115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startAt="5"/>
              <a:tabLst>
                <a:tab pos="457200" algn="l"/>
              </a:tabLst>
            </a:pPr>
            <a:r>
              <a:rPr lang="en-US" sz="1800" dirty="0">
                <a:solidFill>
                  <a:srgbClr val="212529"/>
                </a:solidFill>
                <a:cs typeface="Arial" panose="020B0604020202020204" pitchFamily="34" charset="0"/>
              </a:rPr>
              <a:t>The grant of the variance will be in harmony with the general intent and purpose of the ordinance;</a:t>
            </a:r>
          </a:p>
          <a:p>
            <a:pPr marL="457200" marR="0" lvl="1" indent="0">
              <a:lnSpc>
                <a:spcPct val="115000"/>
              </a:lnSpc>
              <a:spcBef>
                <a:spcPts val="0"/>
              </a:spcBef>
              <a:spcAft>
                <a:spcPts val="800"/>
              </a:spcAft>
              <a:buNone/>
            </a:pPr>
            <a:r>
              <a:rPr lang="en-US" sz="1800" b="1" dirty="0">
                <a:solidFill>
                  <a:srgbClr val="212529"/>
                </a:solidFill>
                <a:cs typeface="Arial" panose="020B0604020202020204" pitchFamily="34" charset="0"/>
              </a:rPr>
              <a:t>Applicant</a:t>
            </a:r>
            <a:r>
              <a:rPr lang="en-US" sz="1800" dirty="0">
                <a:solidFill>
                  <a:srgbClr val="212529"/>
                </a:solidFill>
                <a:cs typeface="Arial" panose="020B0604020202020204" pitchFamily="34" charset="0"/>
              </a:rPr>
              <a:t>: T</a:t>
            </a:r>
            <a:r>
              <a:rPr lang="en-US" sz="1800" dirty="0">
                <a:solidFill>
                  <a:srgbClr val="212529"/>
                </a:solidFill>
                <a:effectLst/>
                <a:ea typeface="Calibri" panose="020F0502020204030204" pitchFamily="34" charset="0"/>
                <a:cs typeface="Arial" panose="020B0604020202020204" pitchFamily="34" charset="0"/>
              </a:rPr>
              <a:t>he property has been successfully used in harmony with the ordinances for more than 40 years.</a:t>
            </a:r>
          </a:p>
          <a:p>
            <a:pPr marL="457200" marR="0" lvl="1" indent="0">
              <a:lnSpc>
                <a:spcPct val="115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startAt="5"/>
              <a:tabLst>
                <a:tab pos="457200" algn="l"/>
              </a:tabLst>
            </a:pPr>
            <a:r>
              <a:rPr lang="en-US" sz="1800" dirty="0">
                <a:solidFill>
                  <a:srgbClr val="212529"/>
                </a:solidFill>
                <a:cs typeface="Arial" panose="020B0604020202020204" pitchFamily="34" charset="0"/>
              </a:rPr>
              <a:t>Such variance will not be injurious to the area involved or otherwise detrimental to the public welfare;</a:t>
            </a:r>
          </a:p>
          <a:p>
            <a:pPr marL="457200" lvl="1" indent="0">
              <a:lnSpc>
                <a:spcPct val="115000"/>
              </a:lnSpc>
              <a:spcBef>
                <a:spcPts val="0"/>
              </a:spcBef>
              <a:spcAft>
                <a:spcPts val="800"/>
              </a:spcAft>
              <a:buNone/>
              <a:tabLst>
                <a:tab pos="457200" algn="l"/>
              </a:tabLst>
            </a:pPr>
            <a:r>
              <a:rPr lang="en-US" sz="1800" b="1" dirty="0">
                <a:solidFill>
                  <a:srgbClr val="212529"/>
                </a:solidFill>
                <a:cs typeface="Arial" panose="020B0604020202020204" pitchFamily="34" charset="0"/>
              </a:rPr>
              <a:t>Applicant</a:t>
            </a:r>
            <a:r>
              <a:rPr lang="en-US" sz="1800" dirty="0">
                <a:solidFill>
                  <a:srgbClr val="212529"/>
                </a:solidFill>
                <a:cs typeface="Arial" panose="020B0604020202020204" pitchFamily="34" charset="0"/>
              </a:rPr>
              <a:t>: </a:t>
            </a:r>
            <a:r>
              <a:rPr lang="en-US" sz="1800" dirty="0">
                <a:solidFill>
                  <a:srgbClr val="212529"/>
                </a:solidFill>
                <a:effectLst/>
                <a:ea typeface="Calibri" panose="020F0502020204030204" pitchFamily="34" charset="0"/>
                <a:cs typeface="Arial" panose="020B0604020202020204" pitchFamily="34" charset="0"/>
              </a:rPr>
              <a:t>The variance will not change anything within the area involved.</a:t>
            </a:r>
            <a:endParaRPr lang="en-US" sz="1800" dirty="0">
              <a:effectLst/>
              <a:ea typeface="Calibri" panose="020F0502020204030204" pitchFamily="34" charset="0"/>
              <a:cs typeface="Times New Roman" panose="02020603050405020304" pitchFamily="18" charset="0"/>
            </a:endParaRPr>
          </a:p>
          <a:p>
            <a:pPr marL="457200" lvl="1" indent="0">
              <a:lnSpc>
                <a:spcPct val="115000"/>
              </a:lnSpc>
              <a:spcBef>
                <a:spcPts val="0"/>
              </a:spcBef>
              <a:spcAft>
                <a:spcPts val="800"/>
              </a:spcAft>
              <a:buNone/>
              <a:tabLst>
                <a:tab pos="457200" algn="l"/>
              </a:tabLst>
            </a:pPr>
            <a:endParaRPr lang="en-US" sz="1800" dirty="0"/>
          </a:p>
        </p:txBody>
      </p:sp>
      <p:pic>
        <p:nvPicPr>
          <p:cNvPr id="4" name="Picture 3" descr="Logo, company name&#10;&#10;Description automatically generated">
            <a:extLst>
              <a:ext uri="{FF2B5EF4-FFF2-40B4-BE49-F238E27FC236}">
                <a16:creationId xmlns:a16="http://schemas.microsoft.com/office/drawing/2014/main" id="{BCD1CCB5-2F64-DA95-B555-F3477A668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2217" y="6001555"/>
            <a:ext cx="1795333" cy="896770"/>
          </a:xfrm>
          <a:prstGeom prst="rect">
            <a:avLst/>
          </a:prstGeom>
        </p:spPr>
      </p:pic>
      <p:sp>
        <p:nvSpPr>
          <p:cNvPr id="5" name="TextBox 4">
            <a:extLst>
              <a:ext uri="{FF2B5EF4-FFF2-40B4-BE49-F238E27FC236}">
                <a16:creationId xmlns:a16="http://schemas.microsoft.com/office/drawing/2014/main" id="{83D51FAF-8E2C-4607-C8B8-9D18FCAE1D87}"/>
              </a:ext>
            </a:extLst>
          </p:cNvPr>
          <p:cNvSpPr txBox="1"/>
          <p:nvPr/>
        </p:nvSpPr>
        <p:spPr>
          <a:xfrm>
            <a:off x="10831825" y="6374999"/>
            <a:ext cx="1553430" cy="303527"/>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900" b="1" dirty="0"/>
              <a:t>Bethany Department of Community Development</a:t>
            </a:r>
          </a:p>
        </p:txBody>
      </p:sp>
    </p:spTree>
    <p:extLst>
      <p:ext uri="{BB962C8B-B14F-4D97-AF65-F5344CB8AC3E}">
        <p14:creationId xmlns:p14="http://schemas.microsoft.com/office/powerpoint/2010/main" val="273985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2775</TotalTime>
  <Words>471</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Bethany Board of Adjustment</vt:lpstr>
      <vt:lpstr>Request</vt:lpstr>
      <vt:lpstr>Surrounding Zoning </vt:lpstr>
      <vt:lpstr>Aerial Map</vt:lpstr>
      <vt:lpstr>Street View of Site</vt:lpstr>
      <vt:lpstr>Ordinance &amp; Analysis</vt:lpstr>
      <vt:lpstr>Ordinance &amp; Analysis</vt:lpstr>
      <vt:lpstr>Analysis Continued</vt:lpstr>
      <vt:lpstr>Analysis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Bethany Board of Adjustments</dc:title>
  <dc:creator>Brendan Summerville</dc:creator>
  <cp:lastModifiedBy>Brendan Summerville</cp:lastModifiedBy>
  <cp:revision>84</cp:revision>
  <dcterms:created xsi:type="dcterms:W3CDTF">2022-04-04T20:04:44Z</dcterms:created>
  <dcterms:modified xsi:type="dcterms:W3CDTF">2024-07-11T20:29:23Z</dcterms:modified>
</cp:coreProperties>
</file>